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0080625" cy="7559675"/>
  <p:notesSz cx="7559675" cy="10691813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09" d="100"/>
          <a:sy n="109" d="100"/>
        </p:scale>
        <p:origin x="1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2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6DD0C298-1DAF-4B7E-B549-CE6EFD34C129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320" cy="419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1" name="CustomShape 11"/>
          <p:cNvSpPr/>
          <p:nvPr/>
        </p:nvSpPr>
        <p:spPr>
          <a:xfrm>
            <a:off x="0" y="10155240"/>
            <a:ext cx="3262680" cy="52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4" name="CustomShape 15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7" name="CustomShape 20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0" name="CustomShape 30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3150000"/>
            <a:ext cx="9715680" cy="12556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5680" cy="1255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5680" cy="535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5680" cy="5356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5680" cy="535680"/>
          </a:xfrm>
          <a:prstGeom prst="rect">
            <a:avLst/>
          </a:prstGeom>
          <a:noFill/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180000"/>
            <a:ext cx="9706680" cy="1246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2"/>
          <p:cNvSpPr/>
          <p:nvPr/>
        </p:nvSpPr>
        <p:spPr>
          <a:xfrm>
            <a:off x="7560000" y="6840000"/>
            <a:ext cx="2506680" cy="526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3"/>
          <p:cNvSpPr/>
          <p:nvPr/>
        </p:nvSpPr>
        <p:spPr>
          <a:xfrm>
            <a:off x="900000" y="6840000"/>
            <a:ext cx="6466680" cy="5266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4"/>
          <p:cNvSpPr/>
          <p:nvPr/>
        </p:nvSpPr>
        <p:spPr>
          <a:xfrm>
            <a:off x="180000" y="6840000"/>
            <a:ext cx="526680" cy="526680"/>
          </a:xfrm>
          <a:prstGeom prst="rect">
            <a:avLst/>
          </a:prstGeom>
          <a:noFill/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stavo.hochuli@pucpr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ghochuli@ppgia.pucpr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hochuli/teaching/tree/main/ComputerVisi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60000" y="333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Computer Vision and Image Processing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540000" y="4680000"/>
            <a:ext cx="9175680" cy="251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22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BR" sz="2200" b="0" u="sng" strike="noStrike" spc="-1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gustavo.hochuli@pucpr.br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BR" sz="2200" b="0" u="sng" strike="noStrike" spc="-1">
                <a:solidFill>
                  <a:srgbClr val="0000FF"/>
                </a:solidFill>
                <a:uFillTx/>
                <a:latin typeface="Latin Modern Sans"/>
                <a:ea typeface="DejaVu Sans"/>
                <a:hlinkClick r:id="rId4"/>
              </a:rPr>
              <a:t>aghochuli@ppgia.pucpr.br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Video Surveillance and Analytics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182" name="Imagem 123"/>
          <p:cNvPicPr/>
          <p:nvPr/>
        </p:nvPicPr>
        <p:blipFill>
          <a:blip r:embed="rId3"/>
          <a:stretch/>
        </p:blipFill>
        <p:spPr>
          <a:xfrm>
            <a:off x="640080" y="2820600"/>
            <a:ext cx="4357440" cy="2755440"/>
          </a:xfrm>
          <a:prstGeom prst="rect">
            <a:avLst/>
          </a:prstGeom>
          <a:ln w="0">
            <a:noFill/>
          </a:ln>
        </p:spPr>
      </p:pic>
      <p:pic>
        <p:nvPicPr>
          <p:cNvPr id="183" name="Imagem 124"/>
          <p:cNvPicPr/>
          <p:nvPr/>
        </p:nvPicPr>
        <p:blipFill>
          <a:blip r:embed="rId4"/>
          <a:stretch/>
        </p:blipFill>
        <p:spPr>
          <a:xfrm>
            <a:off x="5303520" y="2834640"/>
            <a:ext cx="4224600" cy="2814120"/>
          </a:xfrm>
          <a:prstGeom prst="rect">
            <a:avLst/>
          </a:prstGeom>
          <a:ln w="0">
            <a:noFill/>
          </a:ln>
        </p:spPr>
      </p:pic>
      <p:sp>
        <p:nvSpPr>
          <p:cNvPr id="184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Assembly Verification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188" name="Imagem 129"/>
          <p:cNvPicPr/>
          <p:nvPr/>
        </p:nvPicPr>
        <p:blipFill>
          <a:blip r:embed="rId3"/>
          <a:stretch/>
        </p:blipFill>
        <p:spPr>
          <a:xfrm>
            <a:off x="1095480" y="2489760"/>
            <a:ext cx="8111160" cy="3231360"/>
          </a:xfrm>
          <a:prstGeom prst="rect">
            <a:avLst/>
          </a:prstGeom>
          <a:ln w="0">
            <a:noFill/>
          </a:ln>
        </p:spPr>
      </p:pic>
      <p:sp>
        <p:nvSpPr>
          <p:cNvPr id="189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...and....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3" name="Imagem 134"/>
          <p:cNvPicPr/>
          <p:nvPr/>
        </p:nvPicPr>
        <p:blipFill>
          <a:blip r:embed="rId3"/>
          <a:stretch/>
        </p:blipFill>
        <p:spPr>
          <a:xfrm>
            <a:off x="872280" y="2507760"/>
            <a:ext cx="2531520" cy="1807560"/>
          </a:xfrm>
          <a:prstGeom prst="rect">
            <a:avLst/>
          </a:prstGeom>
          <a:ln w="0">
            <a:noFill/>
          </a:ln>
        </p:spPr>
      </p:pic>
      <p:pic>
        <p:nvPicPr>
          <p:cNvPr id="194" name="Imagem 135"/>
          <p:cNvPicPr/>
          <p:nvPr/>
        </p:nvPicPr>
        <p:blipFill>
          <a:blip r:embed="rId4"/>
          <a:stretch/>
        </p:blipFill>
        <p:spPr>
          <a:xfrm>
            <a:off x="3749040" y="2566440"/>
            <a:ext cx="3131640" cy="1455120"/>
          </a:xfrm>
          <a:prstGeom prst="rect">
            <a:avLst/>
          </a:prstGeom>
          <a:ln w="0">
            <a:noFill/>
          </a:ln>
        </p:spPr>
      </p:pic>
      <p:pic>
        <p:nvPicPr>
          <p:cNvPr id="195" name="Imagem 136"/>
          <p:cNvPicPr/>
          <p:nvPr/>
        </p:nvPicPr>
        <p:blipFill>
          <a:blip r:embed="rId5"/>
          <a:stretch/>
        </p:blipFill>
        <p:spPr>
          <a:xfrm>
            <a:off x="3548880" y="4567680"/>
            <a:ext cx="3581640" cy="1374120"/>
          </a:xfrm>
          <a:prstGeom prst="rect">
            <a:avLst/>
          </a:prstGeom>
          <a:ln w="0">
            <a:noFill/>
          </a:ln>
        </p:spPr>
      </p:pic>
      <p:pic>
        <p:nvPicPr>
          <p:cNvPr id="196" name="Imagem 137"/>
          <p:cNvPicPr/>
          <p:nvPr/>
        </p:nvPicPr>
        <p:blipFill>
          <a:blip r:embed="rId6"/>
          <a:stretch/>
        </p:blipFill>
        <p:spPr>
          <a:xfrm>
            <a:off x="7066080" y="2560320"/>
            <a:ext cx="2807640" cy="1626480"/>
          </a:xfrm>
          <a:prstGeom prst="rect">
            <a:avLst/>
          </a:prstGeom>
          <a:ln w="0">
            <a:noFill/>
          </a:ln>
        </p:spPr>
      </p:pic>
      <p:sp>
        <p:nvSpPr>
          <p:cNvPr id="197" name="CustomShape 5"/>
          <p:cNvSpPr/>
          <p:nvPr/>
        </p:nvSpPr>
        <p:spPr>
          <a:xfrm>
            <a:off x="2496960" y="6217920"/>
            <a:ext cx="5273640" cy="34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BR"/>
          </a:p>
        </p:txBody>
      </p:sp>
      <p:sp>
        <p:nvSpPr>
          <p:cNvPr id="198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Jobs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85840" indent="-285840">
              <a:lnSpc>
                <a:spcPct val="100000"/>
              </a:lnSpc>
              <a:spcAft>
                <a:spcPts val="1140"/>
              </a:spcAft>
              <a:buClr>
                <a:srgbClr val="1C1C1C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This is a field with several projects and open positions around the world.</a:t>
            </a:r>
            <a:endParaRPr lang="en-US" sz="2000" b="0" strike="noStrike" spc="-1">
              <a:latin typeface="Arial"/>
            </a:endParaRPr>
          </a:p>
          <a:p>
            <a:pPr marL="648000" lvl="2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Linkedin</a:t>
            </a:r>
            <a:endParaRPr lang="en-US" sz="2000" b="0" strike="noStrike" spc="-1">
              <a:latin typeface="Arial"/>
            </a:endParaRPr>
          </a:p>
          <a:p>
            <a:pPr marL="648000" lvl="2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Glassdoor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360000" y="333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Image Processing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540000" y="4680000"/>
            <a:ext cx="9175680" cy="251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Basic Definitions</a:t>
            </a:r>
            <a:endParaRPr lang="en-US" sz="16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Pixel, Resolution and Scale</a:t>
            </a:r>
            <a:endParaRPr lang="en-US" sz="1600" b="0" strike="noStrike" spc="-1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Color Systems</a:t>
            </a:r>
            <a:endParaRPr lang="en-US" sz="16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GrayScale, RGB | BGR, CYMK, HSV</a:t>
            </a:r>
            <a:endParaRPr lang="en-US" sz="16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Color Conversion</a:t>
            </a:r>
            <a:endParaRPr lang="en-US" sz="1600" b="0" strike="noStrike" spc="-1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Binarization and Image Filtering</a:t>
            </a:r>
            <a:endParaRPr lang="en-US" sz="1800" b="0" strike="noStrike" spc="-1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Exercises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36000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Image and Pixel</a:t>
            </a:r>
            <a:endParaRPr lang="en-US" sz="16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Image: Matrix NxM</a:t>
            </a:r>
            <a:endParaRPr lang="en-US" sz="16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Pixel The smallest information of an image</a:t>
            </a:r>
            <a:endParaRPr lang="en-US" sz="16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Range from 0 (black) to 255 (white)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212" name="Imagem 157"/>
          <p:cNvPicPr/>
          <p:nvPr/>
        </p:nvPicPr>
        <p:blipFill>
          <a:blip r:embed="rId3"/>
          <a:stretch/>
        </p:blipFill>
        <p:spPr>
          <a:xfrm>
            <a:off x="1306440" y="3253320"/>
            <a:ext cx="7976880" cy="3393720"/>
          </a:xfrm>
          <a:prstGeom prst="rect">
            <a:avLst/>
          </a:prstGeom>
          <a:ln w="0"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36000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lang="en-US" sz="18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Image Resolution</a:t>
            </a:r>
            <a:endParaRPr lang="en-US" sz="18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Pixel per Inch (PPI) for digital devices</a:t>
            </a:r>
            <a:endParaRPr lang="en-US" sz="18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Dots per Inch (DPI) for analog devices (printers)</a:t>
            </a:r>
            <a:endParaRPr lang="en-US" sz="18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Range from 0 (black) to 255 (white)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217" name="Imagem 2"/>
          <p:cNvPicPr/>
          <p:nvPr/>
        </p:nvPicPr>
        <p:blipFill>
          <a:blip r:embed="rId3"/>
          <a:stretch/>
        </p:blipFill>
        <p:spPr>
          <a:xfrm>
            <a:off x="6300000" y="1619280"/>
            <a:ext cx="3239640" cy="734400"/>
          </a:xfrm>
          <a:prstGeom prst="rect">
            <a:avLst/>
          </a:prstGeom>
          <a:ln w="0">
            <a:noFill/>
          </a:ln>
        </p:spPr>
      </p:pic>
      <p:pic>
        <p:nvPicPr>
          <p:cNvPr id="218" name="Imagem 4"/>
          <p:cNvPicPr/>
          <p:nvPr/>
        </p:nvPicPr>
        <p:blipFill>
          <a:blip r:embed="rId4"/>
          <a:stretch/>
        </p:blipFill>
        <p:spPr>
          <a:xfrm>
            <a:off x="631080" y="3694680"/>
            <a:ext cx="4543200" cy="2561760"/>
          </a:xfrm>
          <a:prstGeom prst="rect">
            <a:avLst/>
          </a:prstGeom>
          <a:ln w="0">
            <a:noFill/>
          </a:ln>
        </p:spPr>
      </p:pic>
      <p:pic>
        <p:nvPicPr>
          <p:cNvPr id="219" name="Picture 2" descr="What Your Tech Team Needs to Know About HD Video Systems"/>
          <p:cNvPicPr/>
          <p:nvPr/>
        </p:nvPicPr>
        <p:blipFill>
          <a:blip r:embed="rId5"/>
          <a:stretch/>
        </p:blipFill>
        <p:spPr>
          <a:xfrm>
            <a:off x="5308920" y="3514320"/>
            <a:ext cx="4580640" cy="2742480"/>
          </a:xfrm>
          <a:prstGeom prst="rect">
            <a:avLst/>
          </a:prstGeom>
          <a:ln w="0"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36000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lang="pt-BR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224" name="Imagem 3"/>
          <p:cNvPicPr/>
          <p:nvPr/>
        </p:nvPicPr>
        <p:blipFill>
          <a:blip r:embed="rId3"/>
          <a:stretch/>
        </p:blipFill>
        <p:spPr>
          <a:xfrm>
            <a:off x="1466640" y="3107520"/>
            <a:ext cx="6962040" cy="2104200"/>
          </a:xfrm>
          <a:prstGeom prst="rect">
            <a:avLst/>
          </a:prstGeom>
          <a:ln w="0">
            <a:noFill/>
          </a:ln>
        </p:spPr>
      </p:pic>
      <p:sp>
        <p:nvSpPr>
          <p:cNvPr id="225" name="Seta: para a Direita 5"/>
          <p:cNvSpPr/>
          <p:nvPr/>
        </p:nvSpPr>
        <p:spPr>
          <a:xfrm>
            <a:off x="3395160" y="4071240"/>
            <a:ext cx="55152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BR"/>
          </a:p>
        </p:txBody>
      </p:sp>
      <p:sp>
        <p:nvSpPr>
          <p:cNvPr id="226" name="Seta: para a Direita 13"/>
          <p:cNvSpPr/>
          <p:nvPr/>
        </p:nvSpPr>
        <p:spPr>
          <a:xfrm>
            <a:off x="5704920" y="4071240"/>
            <a:ext cx="55152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BR"/>
          </a:p>
        </p:txBody>
      </p:sp>
      <p:sp>
        <p:nvSpPr>
          <p:cNvPr id="227" name="CustomShape 4"/>
          <p:cNvSpPr/>
          <p:nvPr/>
        </p:nvSpPr>
        <p:spPr>
          <a:xfrm>
            <a:off x="512280" y="1885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lang="pt-BR" sz="24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What is the problem?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36000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lang="pt-BR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232" name="Seta: para a Direita 5"/>
          <p:cNvSpPr/>
          <p:nvPr/>
        </p:nvSpPr>
        <p:spPr>
          <a:xfrm>
            <a:off x="3530880" y="4505040"/>
            <a:ext cx="55152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BR"/>
          </a:p>
        </p:txBody>
      </p:sp>
      <p:sp>
        <p:nvSpPr>
          <p:cNvPr id="233" name="Seta: para a Direita 13"/>
          <p:cNvSpPr/>
          <p:nvPr/>
        </p:nvSpPr>
        <p:spPr>
          <a:xfrm>
            <a:off x="5840640" y="4505040"/>
            <a:ext cx="55152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BR"/>
          </a:p>
        </p:txBody>
      </p:sp>
      <p:sp>
        <p:nvSpPr>
          <p:cNvPr id="234" name="CustomShape 4"/>
          <p:cNvSpPr/>
          <p:nvPr/>
        </p:nvSpPr>
        <p:spPr>
          <a:xfrm>
            <a:off x="512280" y="1885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lang="pt-BR" sz="20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Downscale and Upscale (Resize)</a:t>
            </a:r>
            <a:endParaRPr lang="en-US" sz="20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Resolution loss</a:t>
            </a:r>
            <a:endParaRPr lang="en-US" sz="20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Interpolation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35" name="Imagem 6"/>
          <p:cNvPicPr/>
          <p:nvPr/>
        </p:nvPicPr>
        <p:blipFill>
          <a:blip r:embed="rId3"/>
          <a:stretch/>
        </p:blipFill>
        <p:spPr>
          <a:xfrm>
            <a:off x="1157400" y="3363120"/>
            <a:ext cx="1863720" cy="2260800"/>
          </a:xfrm>
          <a:prstGeom prst="rect">
            <a:avLst/>
          </a:prstGeom>
          <a:ln w="0">
            <a:noFill/>
          </a:ln>
        </p:spPr>
      </p:pic>
      <p:pic>
        <p:nvPicPr>
          <p:cNvPr id="236" name="Imagem 8"/>
          <p:cNvPicPr/>
          <p:nvPr/>
        </p:nvPicPr>
        <p:blipFill>
          <a:blip r:embed="rId4"/>
          <a:stretch/>
        </p:blipFill>
        <p:spPr>
          <a:xfrm>
            <a:off x="4388400" y="3900240"/>
            <a:ext cx="1109880" cy="1185840"/>
          </a:xfrm>
          <a:prstGeom prst="rect">
            <a:avLst/>
          </a:prstGeom>
          <a:ln w="0">
            <a:noFill/>
          </a:ln>
        </p:spPr>
      </p:pic>
      <p:pic>
        <p:nvPicPr>
          <p:cNvPr id="237" name="Imagem 10"/>
          <p:cNvPicPr/>
          <p:nvPr/>
        </p:nvPicPr>
        <p:blipFill>
          <a:blip r:embed="rId5"/>
          <a:stretch/>
        </p:blipFill>
        <p:spPr>
          <a:xfrm>
            <a:off x="7050960" y="3414240"/>
            <a:ext cx="1896840" cy="2158560"/>
          </a:xfrm>
          <a:prstGeom prst="rect">
            <a:avLst/>
          </a:prstGeom>
          <a:ln w="0">
            <a:noFill/>
          </a:ln>
        </p:spPr>
      </p:pic>
      <p:sp>
        <p:nvSpPr>
          <p:cNvPr id="238" name="CaixaDeTexto 11"/>
          <p:cNvSpPr/>
          <p:nvPr/>
        </p:nvSpPr>
        <p:spPr>
          <a:xfrm>
            <a:off x="1562040" y="5677920"/>
            <a:ext cx="10540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160x200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9" name="CaixaDeTexto 18"/>
          <p:cNvSpPr/>
          <p:nvPr/>
        </p:nvSpPr>
        <p:spPr>
          <a:xfrm>
            <a:off x="4479480" y="5131080"/>
            <a:ext cx="9273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96x106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0" name="CaixaDeTexto 20"/>
          <p:cNvSpPr/>
          <p:nvPr/>
        </p:nvSpPr>
        <p:spPr>
          <a:xfrm>
            <a:off x="7444440" y="5612400"/>
            <a:ext cx="1109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160x200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FFC49-186E-3653-2D83-FBB9CFB0B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834" y="3779837"/>
            <a:ext cx="5789485" cy="2757365"/>
          </a:xfrm>
          <a:prstGeom prst="rect">
            <a:avLst/>
          </a:prstGeom>
        </p:spPr>
      </p:pic>
      <p:sp>
        <p:nvSpPr>
          <p:cNvPr id="134" name="CustomShape 4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lang="en-US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lang="en-US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Ferramentas do estado da arte</a:t>
            </a:r>
            <a:endParaRPr lang="en-US" sz="20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Google </a:t>
            </a: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Colab</a:t>
            </a:r>
            <a:endParaRPr lang="en-US" sz="20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OpenCV</a:t>
            </a:r>
            <a:endParaRPr lang="en-US" sz="20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Tensorflow</a:t>
            </a:r>
            <a:endParaRPr lang="en-US" sz="20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…..</a:t>
            </a:r>
            <a:endParaRPr lang="en-US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Exercícios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m 6"/>
          <p:cNvPicPr/>
          <p:nvPr/>
        </p:nvPicPr>
        <p:blipFill>
          <a:blip r:embed="rId3"/>
          <a:stretch/>
        </p:blipFill>
        <p:spPr>
          <a:xfrm>
            <a:off x="4236840" y="1843920"/>
            <a:ext cx="5044320" cy="4563720"/>
          </a:xfrm>
          <a:prstGeom prst="rect">
            <a:avLst/>
          </a:prstGeom>
          <a:ln w="0"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16632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lang="en-US" sz="18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    </a:t>
            </a: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ColorSpaces</a:t>
            </a:r>
            <a:endParaRPr lang="en-US" sz="16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Binary (0-1) – 1 Channel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800" b="0" strike="noStrike" spc="-1">
              <a:latin typeface="Arial"/>
            </a:endParaRPr>
          </a:p>
          <a:p>
            <a:pPr marL="216720">
              <a:lnSpc>
                <a:spcPct val="100000"/>
              </a:lnSpc>
              <a:spcAft>
                <a:spcPts val="1140"/>
              </a:spcAft>
              <a:buNone/>
            </a:pPr>
            <a:endParaRPr lang="en-US" sz="1800" b="0" strike="noStrike" spc="-1">
              <a:latin typeface="Arial"/>
            </a:endParaRPr>
          </a:p>
          <a:p>
            <a:pPr marL="216720">
              <a:lnSpc>
                <a:spcPct val="100000"/>
              </a:lnSpc>
              <a:spcAft>
                <a:spcPts val="1140"/>
              </a:spcAft>
              <a:buNone/>
            </a:pPr>
            <a:endParaRPr lang="en-US" sz="18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GrayScale (0-255) – 1 Channel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8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Color RGB – 3 Channels </a:t>
            </a:r>
            <a:endParaRPr lang="en-US" sz="1600" b="0" strike="noStrike" spc="-1">
              <a:latin typeface="Arial"/>
            </a:endParaRPr>
          </a:p>
          <a:p>
            <a:pPr marL="673920">
              <a:lnSpc>
                <a:spcPct val="100000"/>
              </a:lnSpc>
              <a:spcAft>
                <a:spcPts val="1140"/>
              </a:spcAft>
              <a:buNone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(Red, Green, Blue)Color</a:t>
            </a:r>
            <a:endParaRPr lang="en-US" sz="1600" b="0" strike="noStrike" spc="-1">
              <a:latin typeface="Arial"/>
            </a:endParaRPr>
          </a:p>
          <a:p>
            <a:pPr marL="673920" algn="ctr">
              <a:lnSpc>
                <a:spcPct val="100000"/>
              </a:lnSpc>
              <a:spcAft>
                <a:spcPts val="1140"/>
              </a:spcAft>
              <a:buNone/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4" descr="Machine Learning - Going Furthur with CNN Part 2 - DEV Community"/>
          <p:cNvPicPr/>
          <p:nvPr/>
        </p:nvPicPr>
        <p:blipFill>
          <a:blip r:embed="rId3"/>
          <a:stretch/>
        </p:blipFill>
        <p:spPr>
          <a:xfrm>
            <a:off x="0" y="1467000"/>
            <a:ext cx="5600880" cy="3398400"/>
          </a:xfrm>
          <a:prstGeom prst="rect">
            <a:avLst/>
          </a:prstGeom>
          <a:ln w="0">
            <a:noFill/>
          </a:ln>
        </p:spPr>
      </p:pic>
      <p:pic>
        <p:nvPicPr>
          <p:cNvPr id="249" name="Imagem 4"/>
          <p:cNvPicPr/>
          <p:nvPr/>
        </p:nvPicPr>
        <p:blipFill>
          <a:blip r:embed="rId4"/>
          <a:stretch/>
        </p:blipFill>
        <p:spPr>
          <a:xfrm>
            <a:off x="4074480" y="3644280"/>
            <a:ext cx="6005160" cy="2975400"/>
          </a:xfrm>
          <a:prstGeom prst="rect">
            <a:avLst/>
          </a:prstGeom>
          <a:ln w="0">
            <a:noFill/>
          </a:ln>
        </p:spPr>
      </p:pic>
      <p:sp>
        <p:nvSpPr>
          <p:cNvPr id="25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36000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BR"/>
          </a:p>
        </p:txBody>
      </p:sp>
      <p:sp>
        <p:nvSpPr>
          <p:cNvPr id="252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16632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lang="en-US" sz="18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    Others  Color Spaces</a:t>
            </a:r>
            <a:endParaRPr lang="en-US" sz="1800" b="0" strike="noStrike" spc="-1">
              <a:latin typeface="Arial"/>
            </a:endParaRPr>
          </a:p>
          <a:p>
            <a:pPr marL="673920" algn="ctr">
              <a:lnSpc>
                <a:spcPct val="100000"/>
              </a:lnSpc>
              <a:spcAft>
                <a:spcPts val="1140"/>
              </a:spcAft>
              <a:buNone/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58" name="Picture 2" descr="Vetores de Modelos De Cores e mais imagens de CMYK - iStock"/>
          <p:cNvPicPr/>
          <p:nvPr/>
        </p:nvPicPr>
        <p:blipFill>
          <a:blip r:embed="rId3"/>
          <a:stretch/>
        </p:blipFill>
        <p:spPr>
          <a:xfrm>
            <a:off x="2312280" y="2050200"/>
            <a:ext cx="4476240" cy="4476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Practice 01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40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Let’s Code!!</a:t>
            </a:r>
            <a:endParaRPr lang="en-US" sz="1600" b="0" strike="noStrike" spc="-1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r>
              <a:rPr lang="en-US" sz="1600" b="0" u="sng" strike="noStrike" spc="-1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https://github.com/andrehochuli/teaching/tree/main/ComputerVision</a:t>
            </a:r>
            <a:endParaRPr lang="en-US" sz="1600" b="0" strike="noStrike" spc="-1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r>
              <a:rPr lang="en-US" sz="16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Lecture 01</a:t>
            </a:r>
            <a:endParaRPr lang="en-US" sz="1600" b="0" strike="noStrike" spc="-1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0"/>
          <p:cNvSpPr/>
          <p:nvPr/>
        </p:nvSpPr>
        <p:spPr>
          <a:xfrm>
            <a:off x="360000" y="360000"/>
            <a:ext cx="9346680" cy="88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2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36" name="CustomShape 6"/>
          <p:cNvSpPr/>
          <p:nvPr/>
        </p:nvSpPr>
        <p:spPr>
          <a:xfrm>
            <a:off x="360000" y="1627920"/>
            <a:ext cx="9166680" cy="466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501480" lvl="1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lang="en-US" sz="1300" b="0" strike="noStrike" spc="-1">
              <a:latin typeface="Arial"/>
            </a:endParaRPr>
          </a:p>
          <a:p>
            <a:pPr marL="958680" lvl="2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lang="en-US" sz="1300" b="0" strike="noStrike" spc="-1">
              <a:latin typeface="Arial"/>
            </a:endParaRPr>
          </a:p>
          <a:p>
            <a:pPr marL="958680" lvl="2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lang="en-US" sz="1300" b="0" strike="noStrike" spc="-1">
              <a:latin typeface="Arial"/>
            </a:endParaRPr>
          </a:p>
          <a:p>
            <a:pPr marL="958680" lvl="2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lang="en-US" sz="1300" b="0" strike="noStrike" spc="-1">
              <a:latin typeface="Arial"/>
            </a:endParaRPr>
          </a:p>
          <a:p>
            <a:pPr marL="501480" lvl="1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lang="en-US" sz="1300" b="0" strike="noStrike" spc="-1">
              <a:latin typeface="Arial"/>
            </a:endParaRPr>
          </a:p>
          <a:p>
            <a:pPr marL="958680" lvl="2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lang="en-US" sz="1300" b="0" strike="noStrike" spc="-1">
              <a:latin typeface="Arial"/>
            </a:endParaRPr>
          </a:p>
          <a:p>
            <a:pPr marL="958680" lvl="2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– Atual]</a:t>
            </a:r>
            <a:endParaRPr lang="en-US" sz="1300" b="0" strike="noStrike" spc="-1">
              <a:latin typeface="Arial"/>
            </a:endParaRPr>
          </a:p>
          <a:p>
            <a:pPr marL="457200" lvl="3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lang="en-US" sz="1300" b="0" strike="noStrike" spc="-1">
              <a:latin typeface="Arial"/>
            </a:endParaRPr>
          </a:p>
          <a:p>
            <a:pPr marL="914400" lvl="4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Aprendizagem de Máquina e Reconhecimento de Padrões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7560000" y="3216960"/>
            <a:ext cx="1500840" cy="8946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Latin Modern Sans"/>
                <a:ea typeface="DejaVu Sans"/>
              </a:rPr>
              <a:t>Hobbies</a:t>
            </a:r>
            <a:r>
              <a:rPr lang="pt-BR" sz="1400" b="0" strike="noStrike" spc="-1">
                <a:solidFill>
                  <a:srgbClr val="000000"/>
                </a:solidFill>
                <a:latin typeface="Latin Modern Sans"/>
                <a:ea typeface="DejaVu Sans"/>
              </a:rPr>
              <a:t>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BR" sz="1100" b="0" strike="noStrike" spc="-1">
                <a:solidFill>
                  <a:srgbClr val="000000"/>
                </a:solidFill>
                <a:latin typeface="Latin Modern Sans"/>
                <a:ea typeface="DejaVu Sans"/>
              </a:rPr>
              <a:t>Aviação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BR" sz="1100" b="0" strike="noStrike" spc="-1">
                <a:solidFill>
                  <a:srgbClr val="000000"/>
                </a:solidFill>
                <a:latin typeface="Latin Modern Sans"/>
                <a:ea typeface="DejaVu Sans"/>
              </a:rPr>
              <a:t>Futebol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BR" sz="1100" b="0" strike="noStrike" spc="-1">
                <a:solidFill>
                  <a:srgbClr val="000000"/>
                </a:solidFill>
                <a:latin typeface="Latin Modern Sans"/>
                <a:ea typeface="DejaVu Sans"/>
              </a:rPr>
              <a:t>Tecnologia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138" name="Picture 1"/>
          <p:cNvPicPr/>
          <p:nvPr/>
        </p:nvPicPr>
        <p:blipFill>
          <a:blip r:embed="rId3"/>
          <a:stretch/>
        </p:blipFill>
        <p:spPr>
          <a:xfrm>
            <a:off x="7560000" y="1620000"/>
            <a:ext cx="1500840" cy="1591560"/>
          </a:xfrm>
          <a:prstGeom prst="rect">
            <a:avLst/>
          </a:prstGeom>
          <a:ln w="0">
            <a:noFill/>
          </a:ln>
        </p:spPr>
      </p:pic>
      <p:sp>
        <p:nvSpPr>
          <p:cNvPr id="139" name="CustomShape 9"/>
          <p:cNvSpPr/>
          <p:nvPr/>
        </p:nvSpPr>
        <p:spPr>
          <a:xfrm>
            <a:off x="7608600" y="6886080"/>
            <a:ext cx="227196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40" name="Picture 139"/>
          <p:cNvPicPr/>
          <p:nvPr/>
        </p:nvPicPr>
        <p:blipFill>
          <a:blip r:embed="rId4"/>
          <a:stretch/>
        </p:blipFill>
        <p:spPr>
          <a:xfrm>
            <a:off x="437760" y="4572000"/>
            <a:ext cx="4421880" cy="2159640"/>
          </a:xfrm>
          <a:prstGeom prst="rect">
            <a:avLst/>
          </a:prstGeom>
          <a:ln w="0">
            <a:noFill/>
          </a:ln>
        </p:spPr>
      </p:pic>
      <p:pic>
        <p:nvPicPr>
          <p:cNvPr id="141" name="Picture 140"/>
          <p:cNvPicPr/>
          <p:nvPr/>
        </p:nvPicPr>
        <p:blipFill>
          <a:blip r:embed="rId5"/>
          <a:srcRect t="-976" b="3268"/>
          <a:stretch/>
        </p:blipFill>
        <p:spPr>
          <a:xfrm>
            <a:off x="4932000" y="4564080"/>
            <a:ext cx="5035320" cy="2234160"/>
          </a:xfrm>
          <a:prstGeom prst="rect">
            <a:avLst/>
          </a:prstGeom>
          <a:ln w="0">
            <a:noFill/>
          </a:ln>
        </p:spPr>
      </p:pic>
      <p:sp>
        <p:nvSpPr>
          <p:cNvPr id="142" name="Rectangle 141"/>
          <p:cNvSpPr/>
          <p:nvPr/>
        </p:nvSpPr>
        <p:spPr>
          <a:xfrm>
            <a:off x="937800" y="6925320"/>
            <a:ext cx="4029840" cy="34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8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44" name="CustomShape 1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Processamento de Imagens</a:t>
            </a:r>
            <a:endParaRPr lang="en-US" sz="13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Aprendizagem de Máquina</a:t>
            </a:r>
            <a:endParaRPr lang="en-US" sz="13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Resolução de problemas</a:t>
            </a:r>
            <a:endParaRPr lang="en-US" sz="13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Desafios encontrados no cotidiano</a:t>
            </a:r>
            <a:endParaRPr lang="en-US" sz="13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Aulas teóricas e práticas</a:t>
            </a:r>
            <a:endParaRPr lang="en-US" sz="13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lang="en-US" sz="13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Conteúdo incremental</a:t>
            </a:r>
            <a:endParaRPr lang="en-US" sz="13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Trabalhos práticos </a:t>
            </a:r>
            <a:endParaRPr lang="en-US" sz="13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Provas práticas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OBS: Material didático em língua inglesa.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</p:txBody>
      </p:sp>
      <p:pic>
        <p:nvPicPr>
          <p:cNvPr id="145" name="Picture 7" descr="The Era of Computer Vision Is Here - IndustryWired"/>
          <p:cNvPicPr/>
          <p:nvPr/>
        </p:nvPicPr>
        <p:blipFill>
          <a:blip r:embed="rId3"/>
          <a:stretch/>
        </p:blipFill>
        <p:spPr>
          <a:xfrm>
            <a:off x="6550920" y="1620000"/>
            <a:ext cx="2742480" cy="166608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8" descr="Guide to Computer Vision: Why It Matters and How It Helps Solve Problems |  NVIDIA Technical Blog"/>
          <p:cNvPicPr/>
          <p:nvPr/>
        </p:nvPicPr>
        <p:blipFill>
          <a:blip r:embed="rId4"/>
          <a:stretch/>
        </p:blipFill>
        <p:spPr>
          <a:xfrm>
            <a:off x="6550920" y="3353400"/>
            <a:ext cx="2736720" cy="1538280"/>
          </a:xfrm>
          <a:prstGeom prst="rect">
            <a:avLst/>
          </a:prstGeom>
          <a:ln w="0">
            <a:noFill/>
          </a:ln>
        </p:spPr>
      </p:pic>
      <p:pic>
        <p:nvPicPr>
          <p:cNvPr id="147" name="Picture 9" descr="Machine Vision and Deep Learning in Food Industry Quality Inspection"/>
          <p:cNvPicPr/>
          <p:nvPr/>
        </p:nvPicPr>
        <p:blipFill>
          <a:blip r:embed="rId5"/>
          <a:stretch/>
        </p:blipFill>
        <p:spPr>
          <a:xfrm>
            <a:off x="6556680" y="5012280"/>
            <a:ext cx="2736720" cy="1824120"/>
          </a:xfrm>
          <a:prstGeom prst="rect">
            <a:avLst/>
          </a:prstGeom>
          <a:ln w="0">
            <a:noFill/>
          </a:ln>
        </p:spPr>
      </p:pic>
      <p:sp>
        <p:nvSpPr>
          <p:cNvPr id="148" name="CustomShape 13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9" name="CustomShape 14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6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Plano de Ensino (Resumo)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1" name="CustomShape 17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01 RECUPERAÇÕES PARCIAL POR R.A AO FIM DO SEMESTRE (INDIVIDUALIZADA POR R.A)</a:t>
            </a:r>
            <a:endParaRPr lang="en-US" sz="13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PLANO DE ENSINO COMPLETO DISPONIBILIZADO NO (CANVAS)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52" name="CustomShape 18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3" name="CustomShape 19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54" name="Picture 153"/>
          <p:cNvPicPr/>
          <p:nvPr/>
        </p:nvPicPr>
        <p:blipFill>
          <a:blip r:embed="rId3"/>
          <a:stretch/>
        </p:blipFill>
        <p:spPr>
          <a:xfrm>
            <a:off x="149400" y="2257200"/>
            <a:ext cx="1582920" cy="254340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154"/>
          <p:cNvPicPr/>
          <p:nvPr/>
        </p:nvPicPr>
        <p:blipFill>
          <a:blip r:embed="rId4"/>
          <a:stretch/>
        </p:blipFill>
        <p:spPr>
          <a:xfrm>
            <a:off x="4932000" y="4929120"/>
            <a:ext cx="1770120" cy="614520"/>
          </a:xfrm>
          <a:prstGeom prst="rect">
            <a:avLst/>
          </a:prstGeom>
          <a:ln w="0">
            <a:noFill/>
          </a:ln>
        </p:spPr>
      </p:pic>
      <p:pic>
        <p:nvPicPr>
          <p:cNvPr id="156" name="Picture 155"/>
          <p:cNvPicPr/>
          <p:nvPr/>
        </p:nvPicPr>
        <p:blipFill>
          <a:blip r:embed="rId5"/>
          <a:stretch/>
        </p:blipFill>
        <p:spPr>
          <a:xfrm>
            <a:off x="1732320" y="2470680"/>
            <a:ext cx="7803360" cy="2329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26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Plano de Ensino (Resumo)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8" name="CustomShape 27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</p:txBody>
      </p:sp>
      <p:sp>
        <p:nvSpPr>
          <p:cNvPr id="159" name="CustomShape 28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0" name="CustomShape 29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61" name="Picture 160"/>
          <p:cNvPicPr/>
          <p:nvPr/>
        </p:nvPicPr>
        <p:blipFill>
          <a:blip r:embed="rId3"/>
          <a:stretch/>
        </p:blipFill>
        <p:spPr>
          <a:xfrm>
            <a:off x="493200" y="1571040"/>
            <a:ext cx="8943840" cy="5084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What is Computer Vision (CV) ?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64" name="Imagem 106"/>
          <p:cNvPicPr/>
          <p:nvPr/>
        </p:nvPicPr>
        <p:blipFill>
          <a:blip r:embed="rId3"/>
          <a:stretch/>
        </p:blipFill>
        <p:spPr>
          <a:xfrm>
            <a:off x="5370480" y="2493360"/>
            <a:ext cx="3588840" cy="3379320"/>
          </a:xfrm>
          <a:prstGeom prst="rect">
            <a:avLst/>
          </a:prstGeom>
          <a:ln w="0">
            <a:noFill/>
          </a:ln>
        </p:spPr>
      </p:pic>
      <p:pic>
        <p:nvPicPr>
          <p:cNvPr id="165" name="Imagem 107"/>
          <p:cNvPicPr/>
          <p:nvPr/>
        </p:nvPicPr>
        <p:blipFill>
          <a:blip r:embed="rId4"/>
          <a:stretch/>
        </p:blipFill>
        <p:spPr>
          <a:xfrm>
            <a:off x="748440" y="2422080"/>
            <a:ext cx="3547440" cy="3519720"/>
          </a:xfrm>
          <a:prstGeom prst="rect">
            <a:avLst/>
          </a:prstGeom>
          <a:ln w="0"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Tools &amp; Libraries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69" name="Imagem 110"/>
          <p:cNvPicPr/>
          <p:nvPr/>
        </p:nvPicPr>
        <p:blipFill>
          <a:blip r:embed="rId3"/>
          <a:stretch/>
        </p:blipFill>
        <p:spPr>
          <a:xfrm>
            <a:off x="2462400" y="1841040"/>
            <a:ext cx="5274000" cy="1997640"/>
          </a:xfrm>
          <a:prstGeom prst="rect">
            <a:avLst/>
          </a:prstGeom>
          <a:ln w="0">
            <a:noFill/>
          </a:ln>
        </p:spPr>
      </p:pic>
      <p:pic>
        <p:nvPicPr>
          <p:cNvPr id="170" name="Imagem 111"/>
          <p:cNvPicPr/>
          <p:nvPr/>
        </p:nvPicPr>
        <p:blipFill>
          <a:blip r:embed="rId4"/>
          <a:stretch/>
        </p:blipFill>
        <p:spPr>
          <a:xfrm>
            <a:off x="2834640" y="4389120"/>
            <a:ext cx="4152240" cy="1990800"/>
          </a:xfrm>
          <a:prstGeom prst="rect">
            <a:avLst/>
          </a:prstGeom>
          <a:ln w="0"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Defect Detection and Quality Assurance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175" name="Imagem 116"/>
          <p:cNvPicPr/>
          <p:nvPr/>
        </p:nvPicPr>
        <p:blipFill>
          <a:blip r:embed="rId3"/>
          <a:stretch/>
        </p:blipFill>
        <p:spPr>
          <a:xfrm>
            <a:off x="457200" y="2709720"/>
            <a:ext cx="4582440" cy="3241800"/>
          </a:xfrm>
          <a:prstGeom prst="rect">
            <a:avLst/>
          </a:prstGeom>
          <a:ln w="0">
            <a:noFill/>
          </a:ln>
        </p:spPr>
      </p:pic>
      <p:pic>
        <p:nvPicPr>
          <p:cNvPr id="176" name="Imagem 117"/>
          <p:cNvPicPr/>
          <p:nvPr/>
        </p:nvPicPr>
        <p:blipFill>
          <a:blip r:embed="rId4"/>
          <a:stretch/>
        </p:blipFill>
        <p:spPr>
          <a:xfrm>
            <a:off x="5486400" y="2286000"/>
            <a:ext cx="3420000" cy="2044080"/>
          </a:xfrm>
          <a:prstGeom prst="rect">
            <a:avLst/>
          </a:prstGeom>
          <a:ln w="0">
            <a:noFill/>
          </a:ln>
        </p:spPr>
      </p:pic>
      <p:pic>
        <p:nvPicPr>
          <p:cNvPr id="177" name="Imagem 118"/>
          <p:cNvPicPr/>
          <p:nvPr/>
        </p:nvPicPr>
        <p:blipFill>
          <a:blip r:embed="rId5"/>
          <a:stretch/>
        </p:blipFill>
        <p:spPr>
          <a:xfrm>
            <a:off x="5486400" y="4663440"/>
            <a:ext cx="3523320" cy="1687320"/>
          </a:xfrm>
          <a:prstGeom prst="rect">
            <a:avLst/>
          </a:prstGeom>
          <a:ln w="0">
            <a:noFill/>
          </a:ln>
        </p:spPr>
      </p:pic>
      <p:sp>
        <p:nvSpPr>
          <p:cNvPr id="178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</TotalTime>
  <Words>705</Words>
  <Application>Microsoft Macintosh PowerPoint</Application>
  <PresentationFormat>Custom</PresentationFormat>
  <Paragraphs>210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Latin Modern Sans</vt:lpstr>
      <vt:lpstr>Source Sans Pro Black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Alizarin</dc:title>
  <dc:subject/>
  <dc:creator/>
  <dc:description/>
  <cp:lastModifiedBy>Andre Gustavo Hochuli</cp:lastModifiedBy>
  <cp:revision>114</cp:revision>
  <dcterms:created xsi:type="dcterms:W3CDTF">2021-04-28T18:38:02Z</dcterms:created>
  <dcterms:modified xsi:type="dcterms:W3CDTF">2025-08-13T17:18:14Z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false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21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21</vt:i4>
  </property>
</Properties>
</file>